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y="5143500" cx="9144000"/>
  <p:notesSz cx="6858000" cy="9144000"/>
  <p:embeddedFontLst>
    <p:embeddedFont>
      <p:font typeface="Roboto"/>
      <p:regular r:id="rId20"/>
      <p:bold r:id="rId21"/>
      <p:italic r:id="rId22"/>
      <p:boldItalic r:id="rId23"/>
    </p:embeddedFont>
    <p:embeddedFont>
      <p:font typeface="PT Sans Narrow"/>
      <p:regular r:id="rId24"/>
      <p:bold r:id="rId25"/>
    </p:embeddedFont>
    <p:embeddedFont>
      <p:font typeface="Open Sans Medium"/>
      <p:regular r:id="rId26"/>
      <p:bold r:id="rId27"/>
      <p:italic r:id="rId28"/>
      <p:boldItalic r:id="rId29"/>
    </p:embeddedFont>
    <p:embeddedFont>
      <p:font typeface="Open Sans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FED6FB6-03A6-4307-9F96-A640204828E8}">
  <a:tblStyle styleId="{1FED6FB6-03A6-4307-9F96-A640204828E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22" Type="http://schemas.openxmlformats.org/officeDocument/2006/relationships/font" Target="fonts/Roboto-italic.fntdata"/><Relationship Id="rId21" Type="http://schemas.openxmlformats.org/officeDocument/2006/relationships/font" Target="fonts/Roboto-bold.fntdata"/><Relationship Id="rId24" Type="http://schemas.openxmlformats.org/officeDocument/2006/relationships/font" Target="fonts/PTSansNarrow-regular.fntdata"/><Relationship Id="rId23" Type="http://schemas.openxmlformats.org/officeDocument/2006/relationships/font" Target="fonts/Robot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OpenSansMedium-regular.fntdata"/><Relationship Id="rId25" Type="http://schemas.openxmlformats.org/officeDocument/2006/relationships/font" Target="fonts/PTSansNarrow-bold.fntdata"/><Relationship Id="rId28" Type="http://schemas.openxmlformats.org/officeDocument/2006/relationships/font" Target="fonts/OpenSansMedium-italic.fntdata"/><Relationship Id="rId27" Type="http://schemas.openxmlformats.org/officeDocument/2006/relationships/font" Target="fonts/OpenSansMedium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OpenSansMedium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OpenSans-bold.fntdata"/><Relationship Id="rId30" Type="http://schemas.openxmlformats.org/officeDocument/2006/relationships/font" Target="fonts/OpenSans-regular.fntdata"/><Relationship Id="rId11" Type="http://schemas.openxmlformats.org/officeDocument/2006/relationships/slide" Target="slides/slide5.xml"/><Relationship Id="rId33" Type="http://schemas.openxmlformats.org/officeDocument/2006/relationships/font" Target="fonts/OpenSans-boldItalic.fntdata"/><Relationship Id="rId10" Type="http://schemas.openxmlformats.org/officeDocument/2006/relationships/slide" Target="slides/slide4.xml"/><Relationship Id="rId32" Type="http://schemas.openxmlformats.org/officeDocument/2006/relationships/font" Target="fonts/OpenSans-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91ea8381a8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91ea8381a8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91ea8381a8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91ea8381a8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91ea8381a8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91ea8381a8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91ea8381a8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291ea8381a8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91bd28cf18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91bd28cf18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91bd28cf18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91bd28cf18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91ea8381a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91ea8381a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91ea8381a8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91ea8381a8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91ea8381a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91ea8381a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91ea8381a8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91ea8381a8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91ea8381a8_2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91ea8381a8_2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91ea8381a8_2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91ea8381a8_2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Relationship Id="rId4" Type="http://schemas.openxmlformats.org/officeDocument/2006/relationships/image" Target="../media/image10.png"/><Relationship Id="rId5" Type="http://schemas.openxmlformats.org/officeDocument/2006/relationships/image" Target="../media/image2.jpg"/><Relationship Id="rId6" Type="http://schemas.openxmlformats.org/officeDocument/2006/relationships/image" Target="../media/image9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4800"/>
              <a:t>Хемоинформатика</a:t>
            </a:r>
            <a:endParaRPr sz="4800"/>
          </a:p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2136750" y="28299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b="1" lang="ru" sz="4800">
                <a:solidFill>
                  <a:schemeClr val="accent3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Почти хацкеры</a:t>
            </a:r>
            <a:endParaRPr sz="4800">
              <a:solidFill>
                <a:schemeClr val="accent3"/>
              </a:solidFill>
            </a:endParaRPr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2137250" y="1174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b="1" lang="ru" sz="48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Atomic Hack 2023</a:t>
            </a:r>
            <a:endParaRPr sz="4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2"/>
          <p:cNvSpPr txBox="1"/>
          <p:nvPr>
            <p:ph type="title"/>
          </p:nvPr>
        </p:nvSpPr>
        <p:spPr>
          <a:xfrm>
            <a:off x="311700" y="1402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Регрессия</a:t>
            </a:r>
            <a:endParaRPr/>
          </a:p>
        </p:txBody>
      </p:sp>
      <p:graphicFrame>
        <p:nvGraphicFramePr>
          <p:cNvPr id="140" name="Google Shape;140;p22"/>
          <p:cNvGraphicFramePr/>
          <p:nvPr/>
        </p:nvGraphicFramePr>
        <p:xfrm>
          <a:off x="356500" y="1005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{1FED6FB6-03A6-4307-9F96-A640204828E8}</a:tableStyleId>
              </a:tblPr>
              <a:tblGrid>
                <a:gridCol w="1697000"/>
                <a:gridCol w="2540900"/>
                <a:gridCol w="2118950"/>
                <a:gridCol w="2118950"/>
              </a:tblGrid>
              <a:tr h="1004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pen Sans Medium"/>
                          <a:ea typeface="Open Sans Medium"/>
                          <a:cs typeface="Open Sans Medium"/>
                          <a:sym typeface="Open Sans Medium"/>
                        </a:rPr>
                        <a:t>Полиномиальная регрессия 2 степени</a:t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pen Sans Medium"/>
                          <a:ea typeface="Open Sans Medium"/>
                          <a:cs typeface="Open Sans Medium"/>
                          <a:sym typeface="Open Sans Medium"/>
                        </a:rPr>
                        <a:t>Ридж-регрессия</a:t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pen Sans Medium"/>
                          <a:ea typeface="Open Sans Medium"/>
                          <a:cs typeface="Open Sans Medium"/>
                          <a:sym typeface="Open Sans Medium"/>
                        </a:rPr>
                        <a:t>Лассо-регрессия</a:t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 anchor="ctr"/>
                </a:tc>
              </a:tr>
              <a:tr h="627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pen Sans Medium"/>
                          <a:ea typeface="Open Sans Medium"/>
                          <a:cs typeface="Open Sans Medium"/>
                          <a:sym typeface="Open Sans Medium"/>
                        </a:rPr>
                        <a:t>MAE</a:t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pen Sans Medium"/>
                          <a:ea typeface="Open Sans Medium"/>
                          <a:cs typeface="Open Sans Medium"/>
                          <a:sym typeface="Open Sans Medium"/>
                        </a:rPr>
                        <a:t>3.873</a:t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pen Sans Medium"/>
                          <a:ea typeface="Open Sans Medium"/>
                          <a:cs typeface="Open Sans Medium"/>
                          <a:sym typeface="Open Sans Medium"/>
                        </a:rPr>
                        <a:t>0.0</a:t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pen Sans Medium"/>
                          <a:ea typeface="Open Sans Medium"/>
                          <a:cs typeface="Open Sans Medium"/>
                          <a:sym typeface="Open Sans Medium"/>
                        </a:rPr>
                        <a:t>0.047</a:t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 anchor="ctr"/>
                </a:tc>
              </a:tr>
              <a:tr h="627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pen Sans Medium"/>
                          <a:ea typeface="Open Sans Medium"/>
                          <a:cs typeface="Open Sans Medium"/>
                          <a:sym typeface="Open Sans Medium"/>
                        </a:rPr>
                        <a:t>MSE</a:t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pen Sans Medium"/>
                          <a:ea typeface="Open Sans Medium"/>
                          <a:cs typeface="Open Sans Medium"/>
                          <a:sym typeface="Open Sans Medium"/>
                        </a:rPr>
                        <a:t>5.212</a:t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pen Sans Medium"/>
                          <a:ea typeface="Open Sans Medium"/>
                          <a:cs typeface="Open Sans Medium"/>
                          <a:sym typeface="Open Sans Medium"/>
                        </a:rPr>
                        <a:t>7.595</a:t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pen Sans Medium"/>
                          <a:ea typeface="Open Sans Medium"/>
                          <a:cs typeface="Open Sans Medium"/>
                          <a:sym typeface="Open Sans Medium"/>
                        </a:rPr>
                        <a:t>0.007</a:t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 anchor="ctr"/>
                </a:tc>
              </a:tr>
              <a:tr h="627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pen Sans Medium"/>
                          <a:ea typeface="Open Sans Medium"/>
                          <a:cs typeface="Open Sans Medium"/>
                          <a:sym typeface="Open Sans Medium"/>
                        </a:rPr>
                        <a:t>RMSE</a:t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pen Sans Medium"/>
                          <a:ea typeface="Open Sans Medium"/>
                          <a:cs typeface="Open Sans Medium"/>
                          <a:sym typeface="Open Sans Medium"/>
                        </a:rPr>
                        <a:t>1.376</a:t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pen Sans Medium"/>
                          <a:ea typeface="Open Sans Medium"/>
                          <a:cs typeface="Open Sans Medium"/>
                          <a:sym typeface="Open Sans Medium"/>
                        </a:rPr>
                        <a:t>5.024</a:t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pen Sans Medium"/>
                          <a:ea typeface="Open Sans Medium"/>
                          <a:cs typeface="Open Sans Medium"/>
                          <a:sym typeface="Open Sans Medium"/>
                        </a:rPr>
                        <a:t>0.002</a:t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 anchor="ctr"/>
                </a:tc>
              </a:tr>
              <a:tr h="627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pen Sans Medium"/>
                          <a:ea typeface="Open Sans Medium"/>
                          <a:cs typeface="Open Sans Medium"/>
                          <a:sym typeface="Open Sans Medium"/>
                        </a:rPr>
                        <a:t>R</a:t>
                      </a:r>
                      <a:r>
                        <a:rPr baseline="30000" lang="ru" sz="1800">
                          <a:latin typeface="Open Sans Medium"/>
                          <a:ea typeface="Open Sans Medium"/>
                          <a:cs typeface="Open Sans Medium"/>
                          <a:sym typeface="Open Sans Medium"/>
                        </a:rPr>
                        <a:t>2</a:t>
                      </a:r>
                      <a:endParaRPr baseline="30000"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pen Sans Medium"/>
                          <a:ea typeface="Open Sans Medium"/>
                          <a:cs typeface="Open Sans Medium"/>
                          <a:sym typeface="Open Sans Medium"/>
                        </a:rPr>
                        <a:t>1.0</a:t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pen Sans Medium"/>
                          <a:ea typeface="Open Sans Medium"/>
                          <a:cs typeface="Open Sans Medium"/>
                          <a:sym typeface="Open Sans Medium"/>
                        </a:rPr>
                        <a:t>0.999</a:t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>
                          <a:latin typeface="Open Sans Medium"/>
                          <a:ea typeface="Open Sans Medium"/>
                          <a:cs typeface="Open Sans Medium"/>
                          <a:sym typeface="Open Sans Medium"/>
                        </a:rPr>
                        <a:t>0.999</a:t>
                      </a:r>
                      <a:endParaRPr sz="1800">
                        <a:latin typeface="Open Sans Medium"/>
                        <a:ea typeface="Open Sans Medium"/>
                        <a:cs typeface="Open Sans Medium"/>
                        <a:sym typeface="Open Sans Medium"/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3"/>
          <p:cNvSpPr txBox="1"/>
          <p:nvPr>
            <p:ph type="title"/>
          </p:nvPr>
        </p:nvSpPr>
        <p:spPr>
          <a:xfrm>
            <a:off x="311700" y="1402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Регрессия</a:t>
            </a:r>
            <a:endParaRPr/>
          </a:p>
        </p:txBody>
      </p:sp>
      <p:sp>
        <p:nvSpPr>
          <p:cNvPr id="146" name="Google Shape;146;p23"/>
          <p:cNvSpPr txBox="1"/>
          <p:nvPr>
            <p:ph idx="1" type="body"/>
          </p:nvPr>
        </p:nvSpPr>
        <p:spPr>
          <a:xfrm>
            <a:off x="382025" y="1170750"/>
            <a:ext cx="8520600" cy="28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Проверили полиномы 3 и 4 степени - оба получились плохого качества. Мы получили хороший полином 2 степени.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Модель полиномиальной регрессии с полиномом 2 степени отличная, но требует усложнения и доработок (например, повышения степени полинома).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ru"/>
              <a:t>Для усовершенствования можно использовать градиентный бустинг и случайные леса.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4"/>
          <p:cNvSpPr txBox="1"/>
          <p:nvPr>
            <p:ph type="title"/>
          </p:nvPr>
        </p:nvSpPr>
        <p:spPr>
          <a:xfrm>
            <a:off x="311700" y="1402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Градиентный бустинг, Случайный лес</a:t>
            </a:r>
            <a:endParaRPr/>
          </a:p>
        </p:txBody>
      </p:sp>
      <p:sp>
        <p:nvSpPr>
          <p:cNvPr id="152" name="Google Shape;152;p24"/>
          <p:cNvSpPr txBox="1"/>
          <p:nvPr>
            <p:ph idx="1" type="body"/>
          </p:nvPr>
        </p:nvSpPr>
        <p:spPr>
          <a:xfrm>
            <a:off x="311700" y="961525"/>
            <a:ext cx="8520600" cy="387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Проведен перебор параметров для данных алгоритмов машинного обучения с помощь</a:t>
            </a:r>
            <a:r>
              <a:rPr lang="ru" sz="1200"/>
              <a:t>ю GridSearchCV</a:t>
            </a:r>
            <a:r>
              <a:rPr lang="ru" sz="1200"/>
              <a:t>.</a:t>
            </a:r>
            <a:endParaRPr sz="1200"/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200"/>
              <a:t>Показатели обучения получились хорошими. Данные модели возможно использовать.</a:t>
            </a:r>
            <a:endParaRPr sz="1200"/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200"/>
              <a:t>Случайный лес</a:t>
            </a:r>
            <a:endParaRPr sz="1200"/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200"/>
              <a:t>Градиентный бустинг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3" name="Google Shape;153;p24"/>
          <p:cNvPicPr preferRelativeResize="0"/>
          <p:nvPr/>
        </p:nvPicPr>
        <p:blipFill rotWithShape="1">
          <a:blip r:embed="rId3">
            <a:alphaModFix/>
          </a:blip>
          <a:srcRect b="0" l="0" r="-6010" t="0"/>
          <a:stretch/>
        </p:blipFill>
        <p:spPr>
          <a:xfrm>
            <a:off x="311700" y="3774875"/>
            <a:ext cx="8520601" cy="598300"/>
          </a:xfrm>
          <a:prstGeom prst="rect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54" name="Google Shape;154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4000" y="2222950"/>
            <a:ext cx="8520600" cy="7330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5"/>
          <p:cNvSpPr txBox="1"/>
          <p:nvPr>
            <p:ph type="title"/>
          </p:nvPr>
        </p:nvSpPr>
        <p:spPr>
          <a:xfrm>
            <a:off x="311700" y="1402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Предложения о масштабировании решения</a:t>
            </a:r>
            <a:endParaRPr/>
          </a:p>
        </p:txBody>
      </p:sp>
      <p:sp>
        <p:nvSpPr>
          <p:cNvPr id="160" name="Google Shape;160;p25"/>
          <p:cNvSpPr txBox="1"/>
          <p:nvPr>
            <p:ph idx="1" type="body"/>
          </p:nvPr>
        </p:nvSpPr>
        <p:spPr>
          <a:xfrm>
            <a:off x="311700" y="9615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Предложение по усовершенствованию моделей: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/>
              <a:t>о</a:t>
            </a:r>
            <a:r>
              <a:rPr lang="ru"/>
              <a:t>бъединить модели Ридж-регрессии м Лассо-регрессии в единую модель с регуляризацией.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311700" y="1402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Команда</a:t>
            </a:r>
            <a:endParaRPr/>
          </a:p>
        </p:txBody>
      </p:sp>
      <p:pic>
        <p:nvPicPr>
          <p:cNvPr id="74" name="Google Shape;74;p14"/>
          <p:cNvPicPr preferRelativeResize="0"/>
          <p:nvPr/>
        </p:nvPicPr>
        <p:blipFill rotWithShape="1">
          <a:blip r:embed="rId3">
            <a:alphaModFix/>
          </a:blip>
          <a:srcRect b="46575" l="32297" r="32293" t="0"/>
          <a:stretch/>
        </p:blipFill>
        <p:spPr>
          <a:xfrm>
            <a:off x="6923650" y="986675"/>
            <a:ext cx="1728148" cy="172800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75" name="Google Shape;75;p14"/>
          <p:cNvPicPr preferRelativeResize="0"/>
          <p:nvPr/>
        </p:nvPicPr>
        <p:blipFill rotWithShape="1">
          <a:blip r:embed="rId4">
            <a:alphaModFix/>
          </a:blip>
          <a:srcRect b="60638" l="24058" r="39183" t="11692"/>
          <a:stretch/>
        </p:blipFill>
        <p:spPr>
          <a:xfrm>
            <a:off x="4763050" y="986675"/>
            <a:ext cx="1728149" cy="172800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76" name="Google Shape;76;p14"/>
          <p:cNvPicPr preferRelativeResize="0"/>
          <p:nvPr/>
        </p:nvPicPr>
        <p:blipFill rotWithShape="1">
          <a:blip r:embed="rId5">
            <a:alphaModFix/>
          </a:blip>
          <a:srcRect b="33445" l="9475" r="9467" t="18340"/>
          <a:stretch/>
        </p:blipFill>
        <p:spPr>
          <a:xfrm>
            <a:off x="2602600" y="986675"/>
            <a:ext cx="1728000" cy="172800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77" name="Google Shape;77;p14"/>
          <p:cNvPicPr preferRelativeResize="0"/>
          <p:nvPr/>
        </p:nvPicPr>
        <p:blipFill rotWithShape="1">
          <a:blip r:embed="rId6">
            <a:alphaModFix/>
          </a:blip>
          <a:srcRect b="42467" l="22250" r="16165" t="11436"/>
          <a:stretch/>
        </p:blipFill>
        <p:spPr>
          <a:xfrm>
            <a:off x="442000" y="986675"/>
            <a:ext cx="1728151" cy="172800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78" name="Google Shape;78;p14"/>
          <p:cNvSpPr txBox="1"/>
          <p:nvPr/>
        </p:nvSpPr>
        <p:spPr>
          <a:xfrm>
            <a:off x="484100" y="2693025"/>
            <a:ext cx="1728000" cy="6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6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Вероника</a:t>
            </a:r>
            <a:endParaRPr b="1" sz="16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6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Чернова</a:t>
            </a:r>
            <a:endParaRPr b="1" sz="16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9" name="Google Shape;79;p14"/>
          <p:cNvSpPr txBox="1"/>
          <p:nvPr/>
        </p:nvSpPr>
        <p:spPr>
          <a:xfrm>
            <a:off x="2602600" y="2693025"/>
            <a:ext cx="1728000" cy="6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6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Валентин</a:t>
            </a:r>
            <a:endParaRPr b="1" sz="16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6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Гапанович</a:t>
            </a:r>
            <a:endParaRPr b="1" sz="16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0" name="Google Shape;80;p14"/>
          <p:cNvSpPr txBox="1"/>
          <p:nvPr/>
        </p:nvSpPr>
        <p:spPr>
          <a:xfrm>
            <a:off x="4771325" y="2692875"/>
            <a:ext cx="1788600" cy="6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6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Виктория</a:t>
            </a:r>
            <a:endParaRPr b="1" sz="16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6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Черных</a:t>
            </a:r>
            <a:endParaRPr b="1" sz="16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1" name="Google Shape;81;p14"/>
          <p:cNvSpPr txBox="1"/>
          <p:nvPr/>
        </p:nvSpPr>
        <p:spPr>
          <a:xfrm>
            <a:off x="6923725" y="2692875"/>
            <a:ext cx="1728000" cy="6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6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Анна</a:t>
            </a:r>
            <a:endParaRPr b="1" sz="16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6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Деревенская</a:t>
            </a:r>
            <a:endParaRPr b="1" sz="16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2" name="Google Shape;82;p14"/>
          <p:cNvSpPr txBox="1"/>
          <p:nvPr/>
        </p:nvSpPr>
        <p:spPr>
          <a:xfrm>
            <a:off x="453800" y="3357250"/>
            <a:ext cx="1788600" cy="15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rPr>
              <a:t>Дизайнер</a:t>
            </a:r>
            <a:br>
              <a:rPr lang="ru" sz="1200">
                <a:latin typeface="Open Sans Medium"/>
                <a:ea typeface="Open Sans Medium"/>
                <a:cs typeface="Open Sans Medium"/>
                <a:sym typeface="Open Sans Medium"/>
              </a:rPr>
            </a:br>
            <a:r>
              <a:rPr lang="ru" sz="1100">
                <a:latin typeface="Open Sans Medium"/>
                <a:ea typeface="Open Sans Medium"/>
                <a:cs typeface="Open Sans Medium"/>
                <a:sym typeface="Open Sans Medium"/>
              </a:rPr>
              <a:t>Студент 5 курса специальности “информационно - аналитические системы безопасности”</a:t>
            </a:r>
            <a:endParaRPr sz="1100"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sp>
        <p:nvSpPr>
          <p:cNvPr id="83" name="Google Shape;83;p14"/>
          <p:cNvSpPr txBox="1"/>
          <p:nvPr/>
        </p:nvSpPr>
        <p:spPr>
          <a:xfrm>
            <a:off x="2544475" y="3357250"/>
            <a:ext cx="1894500" cy="15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rPr>
              <a:t>Капитан, Разработчик</a:t>
            </a:r>
            <a:br>
              <a:rPr lang="ru" sz="1200">
                <a:latin typeface="Open Sans Medium"/>
                <a:ea typeface="Open Sans Medium"/>
                <a:cs typeface="Open Sans Medium"/>
                <a:sym typeface="Open Sans Medium"/>
              </a:rPr>
            </a:br>
            <a:r>
              <a:rPr lang="ru" sz="1100">
                <a:latin typeface="Open Sans Medium"/>
                <a:ea typeface="Open Sans Medium"/>
                <a:cs typeface="Open Sans Medium"/>
                <a:sym typeface="Open Sans Medium"/>
              </a:rPr>
              <a:t>Студент 5 курса специальности “информационно - аналитические системы </a:t>
            </a:r>
            <a:r>
              <a:rPr lang="ru" sz="1200">
                <a:latin typeface="Open Sans Medium"/>
                <a:ea typeface="Open Sans Medium"/>
                <a:cs typeface="Open Sans Medium"/>
                <a:sym typeface="Open Sans Medium"/>
              </a:rPr>
              <a:t>безопасности”</a:t>
            </a:r>
            <a:endParaRPr sz="1200"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sp>
        <p:nvSpPr>
          <p:cNvPr id="84" name="Google Shape;84;p14"/>
          <p:cNvSpPr txBox="1"/>
          <p:nvPr/>
        </p:nvSpPr>
        <p:spPr>
          <a:xfrm>
            <a:off x="4771325" y="3357250"/>
            <a:ext cx="1788600" cy="15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rPr>
              <a:t>Разработчик</a:t>
            </a:r>
            <a:br>
              <a:rPr lang="ru" sz="1200">
                <a:latin typeface="Open Sans Medium"/>
                <a:ea typeface="Open Sans Medium"/>
                <a:cs typeface="Open Sans Medium"/>
                <a:sym typeface="Open Sans Medium"/>
              </a:rPr>
            </a:br>
            <a:r>
              <a:rPr lang="ru" sz="1100">
                <a:latin typeface="Open Sans Medium"/>
                <a:ea typeface="Open Sans Medium"/>
                <a:cs typeface="Open Sans Medium"/>
                <a:sym typeface="Open Sans Medium"/>
              </a:rPr>
              <a:t>Студент 5 курса специальности “информационно - аналитические системы безопасности”</a:t>
            </a:r>
            <a:endParaRPr sz="1100"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sp>
        <p:nvSpPr>
          <p:cNvPr id="85" name="Google Shape;85;p14"/>
          <p:cNvSpPr txBox="1"/>
          <p:nvPr/>
        </p:nvSpPr>
        <p:spPr>
          <a:xfrm>
            <a:off x="6893425" y="3347650"/>
            <a:ext cx="1788600" cy="15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rPr>
              <a:t>Разработчик</a:t>
            </a:r>
            <a:br>
              <a:rPr lang="ru" sz="1200">
                <a:latin typeface="Open Sans Medium"/>
                <a:ea typeface="Open Sans Medium"/>
                <a:cs typeface="Open Sans Medium"/>
                <a:sym typeface="Open Sans Medium"/>
              </a:rPr>
            </a:br>
            <a:r>
              <a:rPr lang="ru" sz="1100">
                <a:latin typeface="Open Sans Medium"/>
                <a:ea typeface="Open Sans Medium"/>
                <a:cs typeface="Open Sans Medium"/>
                <a:sym typeface="Open Sans Medium"/>
              </a:rPr>
              <a:t>Студент 5 курса специальности “информационно - аналитические системы безопасности”</a:t>
            </a:r>
            <a:endParaRPr sz="1100"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5"/>
          <p:cNvSpPr txBox="1"/>
          <p:nvPr>
            <p:ph idx="1" type="body"/>
          </p:nvPr>
        </p:nvSpPr>
        <p:spPr>
          <a:xfrm>
            <a:off x="311700" y="1669650"/>
            <a:ext cx="8520600" cy="79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SzPts val="935"/>
              <a:buNone/>
            </a:pPr>
            <a:r>
              <a:rPr b="1" lang="ru" sz="1629"/>
              <a:t>Исходные данные</a:t>
            </a:r>
            <a:r>
              <a:rPr lang="ru" sz="1629">
                <a:latin typeface="Open Sans Medium"/>
                <a:ea typeface="Open Sans Medium"/>
                <a:cs typeface="Open Sans Medium"/>
                <a:sym typeface="Open Sans Medium"/>
              </a:rPr>
              <a:t>: Набор данных с информацией о </a:t>
            </a:r>
            <a:r>
              <a:rPr lang="ru" sz="1629">
                <a:latin typeface="Open Sans Medium"/>
                <a:ea typeface="Open Sans Medium"/>
                <a:cs typeface="Open Sans Medium"/>
                <a:sym typeface="Open Sans Medium"/>
              </a:rPr>
              <a:t>~1400 соединений с рассчитанным параметром SI по отношению к одному и тому же штамму H1N1.</a:t>
            </a:r>
            <a:endParaRPr sz="1629"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pic>
        <p:nvPicPr>
          <p:cNvPr id="91" name="Google Shape;9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524950"/>
            <a:ext cx="8839200" cy="2351314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5"/>
          <p:cNvSpPr txBox="1"/>
          <p:nvPr>
            <p:ph type="title"/>
          </p:nvPr>
        </p:nvSpPr>
        <p:spPr>
          <a:xfrm>
            <a:off x="311700" y="1402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Задача</a:t>
            </a:r>
            <a:endParaRPr/>
          </a:p>
        </p:txBody>
      </p:sp>
      <p:sp>
        <p:nvSpPr>
          <p:cNvPr id="93" name="Google Shape;93;p15"/>
          <p:cNvSpPr txBox="1"/>
          <p:nvPr>
            <p:ph idx="1" type="body"/>
          </p:nvPr>
        </p:nvSpPr>
        <p:spPr>
          <a:xfrm>
            <a:off x="311700" y="873150"/>
            <a:ext cx="8520600" cy="79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600">
                <a:latin typeface="Open Sans Medium"/>
                <a:ea typeface="Open Sans Medium"/>
                <a:cs typeface="Open Sans Medium"/>
                <a:sym typeface="Open Sans Medium"/>
              </a:rPr>
              <a:t>На основании имеющихся данных о химическом соединении предсказать значение его Индекса селективности (SI).</a:t>
            </a:r>
            <a:endParaRPr sz="1600"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6"/>
          <p:cNvSpPr txBox="1"/>
          <p:nvPr>
            <p:ph type="title"/>
          </p:nvPr>
        </p:nvSpPr>
        <p:spPr>
          <a:xfrm>
            <a:off x="311700" y="1402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Ход решения</a:t>
            </a:r>
            <a:endParaRPr/>
          </a:p>
        </p:txBody>
      </p:sp>
      <p:sp>
        <p:nvSpPr>
          <p:cNvPr id="99" name="Google Shape;99;p16"/>
          <p:cNvSpPr txBox="1"/>
          <p:nvPr>
            <p:ph idx="1" type="body"/>
          </p:nvPr>
        </p:nvSpPr>
        <p:spPr>
          <a:xfrm>
            <a:off x="311700" y="809125"/>
            <a:ext cx="8520600" cy="406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Open Sans Medium"/>
                <a:ea typeface="Open Sans Medium"/>
                <a:cs typeface="Open Sans Medium"/>
                <a:sym typeface="Open Sans Medium"/>
              </a:rPr>
              <a:t>Этапы решения задачи:</a:t>
            </a:r>
            <a:endParaRPr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Font typeface="Open Sans Medium"/>
              <a:buAutoNum type="arabicPeriod"/>
            </a:pPr>
            <a:r>
              <a:rPr lang="ru">
                <a:latin typeface="Open Sans Medium"/>
                <a:ea typeface="Open Sans Medium"/>
                <a:cs typeface="Open Sans Medium"/>
                <a:sym typeface="Open Sans Medium"/>
              </a:rPr>
              <a:t>Исследование и обработка исходных данных</a:t>
            </a:r>
            <a:endParaRPr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Open Sans Medium"/>
              <a:buAutoNum type="arabicPeriod"/>
            </a:pPr>
            <a:r>
              <a:rPr lang="ru">
                <a:latin typeface="Open Sans Medium"/>
                <a:ea typeface="Open Sans Medium"/>
                <a:cs typeface="Open Sans Medium"/>
                <a:sym typeface="Open Sans Medium"/>
              </a:rPr>
              <a:t>Выбор и применение алгоритмов машинного обучения</a:t>
            </a:r>
            <a:endParaRPr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Open Sans Medium"/>
              <a:buAutoNum type="arabicPeriod"/>
            </a:pPr>
            <a:r>
              <a:rPr lang="ru" sz="1600">
                <a:latin typeface="Open Sans Medium"/>
                <a:ea typeface="Open Sans Medium"/>
                <a:cs typeface="Open Sans Medium"/>
                <a:sym typeface="Open Sans Medium"/>
              </a:rPr>
              <a:t>Кластеризация</a:t>
            </a:r>
            <a:endParaRPr sz="1600"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Open Sans Medium"/>
              <a:buAutoNum type="arabicPeriod"/>
            </a:pPr>
            <a:r>
              <a:rPr lang="ru" sz="1600">
                <a:latin typeface="Open Sans Medium"/>
                <a:ea typeface="Open Sans Medium"/>
                <a:cs typeface="Open Sans Medium"/>
                <a:sym typeface="Open Sans Medium"/>
              </a:rPr>
              <a:t>Регрессия</a:t>
            </a:r>
            <a:endParaRPr sz="1600"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Font typeface="Open Sans Medium"/>
              <a:buAutoNum type="arabicPeriod"/>
            </a:pPr>
            <a:r>
              <a:rPr lang="ru" sz="1600">
                <a:latin typeface="Open Sans Medium"/>
                <a:ea typeface="Open Sans Medium"/>
                <a:cs typeface="Open Sans Medium"/>
                <a:sym typeface="Open Sans Medium"/>
              </a:rPr>
              <a:t>Линейная регрессия</a:t>
            </a:r>
            <a:endParaRPr sz="1600"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Font typeface="Open Sans Medium"/>
              <a:buAutoNum type="arabicPeriod"/>
            </a:pPr>
            <a:r>
              <a:rPr lang="ru" sz="1600">
                <a:latin typeface="Open Sans Medium"/>
                <a:ea typeface="Open Sans Medium"/>
                <a:cs typeface="Open Sans Medium"/>
                <a:sym typeface="Open Sans Medium"/>
              </a:rPr>
              <a:t>Ридж-регрессия</a:t>
            </a:r>
            <a:endParaRPr sz="1600"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Font typeface="Open Sans Medium"/>
              <a:buAutoNum type="arabicPeriod"/>
            </a:pPr>
            <a:r>
              <a:rPr lang="ru" sz="1600">
                <a:latin typeface="Open Sans Medium"/>
                <a:ea typeface="Open Sans Medium"/>
                <a:cs typeface="Open Sans Medium"/>
                <a:sym typeface="Open Sans Medium"/>
              </a:rPr>
              <a:t>Лассо-регрессия</a:t>
            </a:r>
            <a:endParaRPr sz="1600"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Font typeface="Open Sans Medium"/>
              <a:buAutoNum type="arabicPeriod"/>
            </a:pPr>
            <a:r>
              <a:rPr lang="ru" sz="1600">
                <a:latin typeface="Open Sans Medium"/>
                <a:ea typeface="Open Sans Medium"/>
                <a:cs typeface="Open Sans Medium"/>
                <a:sym typeface="Open Sans Medium"/>
              </a:rPr>
              <a:t>Полиномиальная регрессия</a:t>
            </a:r>
            <a:endParaRPr sz="1600"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Open Sans Medium"/>
              <a:buAutoNum type="arabicPeriod"/>
            </a:pPr>
            <a:r>
              <a:rPr lang="ru" sz="1600">
                <a:latin typeface="Open Sans Medium"/>
                <a:ea typeface="Open Sans Medium"/>
                <a:cs typeface="Open Sans Medium"/>
                <a:sym typeface="Open Sans Medium"/>
              </a:rPr>
              <a:t>Градиентный бустинг</a:t>
            </a:r>
            <a:endParaRPr sz="1600"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Open Sans Medium"/>
              <a:buAutoNum type="arabicPeriod"/>
            </a:pPr>
            <a:r>
              <a:rPr lang="ru" sz="1600">
                <a:latin typeface="Open Sans Medium"/>
                <a:ea typeface="Open Sans Medium"/>
                <a:cs typeface="Open Sans Medium"/>
                <a:sym typeface="Open Sans Medium"/>
              </a:rPr>
              <a:t>Случайный лес</a:t>
            </a:r>
            <a:endParaRPr sz="1600"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Open Sans Medium"/>
              <a:buAutoNum type="arabicPeriod"/>
            </a:pPr>
            <a:r>
              <a:rPr lang="ru">
                <a:latin typeface="Open Sans Medium"/>
                <a:ea typeface="Open Sans Medium"/>
                <a:cs typeface="Open Sans Medium"/>
                <a:sym typeface="Open Sans Medium"/>
              </a:rPr>
              <a:t>Сравнение результатов, формирование выводов</a:t>
            </a:r>
            <a:endParaRPr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 txBox="1"/>
          <p:nvPr>
            <p:ph type="title"/>
          </p:nvPr>
        </p:nvSpPr>
        <p:spPr>
          <a:xfrm>
            <a:off x="311700" y="1402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Обработка данных</a:t>
            </a:r>
            <a:endParaRPr/>
          </a:p>
        </p:txBody>
      </p:sp>
      <p:sp>
        <p:nvSpPr>
          <p:cNvPr id="105" name="Google Shape;105;p17"/>
          <p:cNvSpPr txBox="1"/>
          <p:nvPr>
            <p:ph idx="1" type="body"/>
          </p:nvPr>
        </p:nvSpPr>
        <p:spPr>
          <a:xfrm>
            <a:off x="311700" y="961525"/>
            <a:ext cx="8520600" cy="39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ru"/>
              <a:t>Произвели очистку пустых значений.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ru"/>
              <a:t>Провели визуальный анализ данных.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ru"/>
              <a:t>Поскольку 75% данных приходится на 28,34, а максимальное значение равно 1 596 170, то приняли решение оставить значения, которые меньше 500.  Убираем 97 записей (это 6.6% от исходных данных).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ru"/>
              <a:t>Использовали дескриптор для </a:t>
            </a:r>
            <a:r>
              <a:rPr lang="ru"/>
              <a:t>преобразования</a:t>
            </a:r>
            <a:r>
              <a:rPr lang="ru"/>
              <a:t> химической формулы.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ru"/>
              <a:t>Стандартизировали данные.</a:t>
            </a:r>
            <a:endParaRPr/>
          </a:p>
          <a:p>
            <a:pPr indent="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Получили две выборки:</a:t>
            </a:r>
            <a:endParaRPr/>
          </a:p>
          <a:p>
            <a:pPr indent="-334327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ru"/>
              <a:t>для кластеризации (дальнейшей обработки данных);</a:t>
            </a:r>
            <a:endParaRPr/>
          </a:p>
          <a:p>
            <a:pPr indent="-334327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20000"/>
              <a:buChar char="●"/>
            </a:pPr>
            <a:r>
              <a:rPr lang="ru"/>
              <a:t>для регрессии, в которой мы не используем выбросы для более хороших моделей.</a:t>
            </a:r>
            <a:endParaRPr sz="1500">
              <a:solidFill>
                <a:srgbClr val="21212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/>
          <p:nvPr>
            <p:ph type="title"/>
          </p:nvPr>
        </p:nvSpPr>
        <p:spPr>
          <a:xfrm>
            <a:off x="311700" y="1402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Кластеризация</a:t>
            </a:r>
            <a:endParaRPr/>
          </a:p>
        </p:txBody>
      </p:sp>
      <p:sp>
        <p:nvSpPr>
          <p:cNvPr id="111" name="Google Shape;111;p18"/>
          <p:cNvSpPr txBox="1"/>
          <p:nvPr>
            <p:ph idx="1" type="body"/>
          </p:nvPr>
        </p:nvSpPr>
        <p:spPr>
          <a:xfrm>
            <a:off x="311700" y="9615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Для выявления закономерностей в имеющихся данных было решено кластеризовать данные. Для этого использовался метод К-средних. Были взяты признаки, связанные с числом молекул, аксепторов и т.д., а также значение SI. Перед кластеризацией были удалены объекты с SI больше 500, удалены строки с пропущенным значениями. Данные нормализованы, и методом главных компонент признаковое пространство сокращено до 2-х компонент для удобства визуализации.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/>
              <a:t>Методом перебора, решили разделить признаки на 6 классов.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9"/>
          <p:cNvSpPr txBox="1"/>
          <p:nvPr>
            <p:ph idx="1" type="body"/>
          </p:nvPr>
        </p:nvSpPr>
        <p:spPr>
          <a:xfrm>
            <a:off x="175375" y="163250"/>
            <a:ext cx="8520600" cy="46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ru" sz="1660"/>
              <a:t>Средние значения SI в каждом классе:</a:t>
            </a:r>
            <a:endParaRPr sz="166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66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66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lang="ru" sz="1345">
                <a:solidFill>
                  <a:srgbClr val="21212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88 </a:t>
            </a:r>
            <a:endParaRPr sz="1345">
              <a:solidFill>
                <a:srgbClr val="21212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lang="ru" sz="1345">
                <a:solidFill>
                  <a:srgbClr val="21212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31</a:t>
            </a:r>
            <a:endParaRPr sz="1345">
              <a:solidFill>
                <a:srgbClr val="21212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lang="ru" sz="1345">
                <a:solidFill>
                  <a:srgbClr val="21212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21 </a:t>
            </a:r>
            <a:endParaRPr sz="1345">
              <a:solidFill>
                <a:srgbClr val="21212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lang="ru" sz="1345">
                <a:solidFill>
                  <a:srgbClr val="21212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11</a:t>
            </a:r>
            <a:endParaRPr sz="1345">
              <a:solidFill>
                <a:srgbClr val="21212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lang="ru" sz="1345">
                <a:solidFill>
                  <a:srgbClr val="21212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32 </a:t>
            </a:r>
            <a:endParaRPr sz="1345">
              <a:solidFill>
                <a:srgbClr val="21212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lang="ru" sz="1345">
                <a:solidFill>
                  <a:srgbClr val="21212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18</a:t>
            </a:r>
            <a:endParaRPr sz="1345">
              <a:solidFill>
                <a:srgbClr val="21212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345">
              <a:solidFill>
                <a:srgbClr val="21212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345">
              <a:solidFill>
                <a:srgbClr val="21212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345">
              <a:solidFill>
                <a:srgbClr val="21212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770"/>
              <a:buNone/>
            </a:pPr>
            <a:r>
              <a:rPr lang="ru" sz="1345">
                <a:solidFill>
                  <a:srgbClr val="21212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Коэффициент силуэта = 0,26</a:t>
            </a:r>
            <a:endParaRPr sz="1660"/>
          </a:p>
        </p:txBody>
      </p:sp>
      <p:pic>
        <p:nvPicPr>
          <p:cNvPr id="118" name="Google Shape;11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1850" y="682612"/>
            <a:ext cx="5140300" cy="3778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20"/>
          <p:cNvSpPr txBox="1"/>
          <p:nvPr>
            <p:ph idx="1" type="body"/>
          </p:nvPr>
        </p:nvSpPr>
        <p:spPr>
          <a:xfrm>
            <a:off x="101000" y="11367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/>
              <a:t>Решили повернуть кооординаты на 45 градусов и кластеризовать на 5 классов, коэффициент силуэта = 0,44</a:t>
            </a:r>
            <a:endParaRPr/>
          </a:p>
        </p:txBody>
      </p:sp>
      <p:pic>
        <p:nvPicPr>
          <p:cNvPr id="125" name="Google Shape;12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2799" y="817775"/>
            <a:ext cx="5462975" cy="4084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 txBox="1"/>
          <p:nvPr>
            <p:ph type="title"/>
          </p:nvPr>
        </p:nvSpPr>
        <p:spPr>
          <a:xfrm>
            <a:off x="311700" y="2095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" sz="3040"/>
              <a:t>Средние значения каждого класса по каждому признаку</a:t>
            </a:r>
            <a:endParaRPr sz="3040"/>
          </a:p>
        </p:txBody>
      </p:sp>
      <p:sp>
        <p:nvSpPr>
          <p:cNvPr id="131" name="Google Shape;131;p21"/>
          <p:cNvSpPr txBox="1"/>
          <p:nvPr>
            <p:ph idx="1" type="body"/>
          </p:nvPr>
        </p:nvSpPr>
        <p:spPr>
          <a:xfrm>
            <a:off x="3300400" y="3080725"/>
            <a:ext cx="5532000" cy="50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/>
              <a:t>Зна</a:t>
            </a:r>
            <a:endParaRPr/>
          </a:p>
        </p:txBody>
      </p:sp>
      <p:pic>
        <p:nvPicPr>
          <p:cNvPr id="132" name="Google Shape;13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9050" y="916925"/>
            <a:ext cx="8207602" cy="2793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413" y="4268175"/>
            <a:ext cx="8914876" cy="598575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1"/>
          <p:cNvSpPr txBox="1"/>
          <p:nvPr/>
        </p:nvSpPr>
        <p:spPr>
          <a:xfrm>
            <a:off x="313475" y="3799575"/>
            <a:ext cx="82632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Open Sans"/>
                <a:ea typeface="Open Sans"/>
                <a:cs typeface="Open Sans"/>
                <a:sym typeface="Open Sans"/>
              </a:rPr>
              <a:t>Выделяется класс 0. Средние значения каждого признака в классе 0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CE93D8"/>
      </a:accent2>
      <a:accent3>
        <a:srgbClr val="4DB6AC"/>
      </a:accent3>
      <a:accent4>
        <a:srgbClr val="FF9800"/>
      </a:accent4>
      <a:accent5>
        <a:srgbClr val="009668"/>
      </a:accent5>
      <a:accent6>
        <a:srgbClr val="EEFF41"/>
      </a:accent6>
      <a:hlink>
        <a:srgbClr val="009668"/>
      </a:hlink>
      <a:folHlink>
        <a:srgbClr val="00966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